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ileron Regular Bold" panose="020B0604020202020204" charset="0"/>
      <p:regular r:id="rId17"/>
    </p:embeddedFont>
    <p:embeddedFont>
      <p:font typeface="Bobby Jones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Fira Sans Bold Bold" panose="020B0604020202020204" charset="0"/>
      <p:regular r:id="rId25"/>
    </p:embeddedFont>
    <p:embeddedFont>
      <p:font typeface="Fira Sans Light" panose="020B0403050000020004" pitchFamily="34" charset="0"/>
      <p:regular r:id="rId26"/>
      <p:italic r:id="rId27"/>
    </p:embeddedFont>
    <p:embeddedFont>
      <p:font typeface="Fira Sans Light Bold" panose="020B0604020202020204" charset="0"/>
      <p:regular r:id="rId28"/>
    </p:embeddedFont>
    <p:embeddedFont>
      <p:font typeface="Fira Sans Medium" panose="020B0603050000020004" pitchFamily="34" charset="0"/>
      <p:regular r:id="rId29"/>
      <p:italic r:id="rId30"/>
    </p:embeddedFont>
    <p:embeddedFont>
      <p:font typeface="Fira Sans Medium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9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3293504"/>
            <a:ext cx="18614275" cy="3699993"/>
            <a:chOff x="0" y="0"/>
            <a:chExt cx="4902525" cy="974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02525" cy="974484"/>
            </a:xfrm>
            <a:custGeom>
              <a:avLst/>
              <a:gdLst/>
              <a:ahLst/>
              <a:cxnLst/>
              <a:rect l="l" t="t" r="r" b="b"/>
              <a:pathLst>
                <a:path w="4902525" h="974484">
                  <a:moveTo>
                    <a:pt x="0" y="0"/>
                  </a:moveTo>
                  <a:lnTo>
                    <a:pt x="4902525" y="0"/>
                  </a:lnTo>
                  <a:lnTo>
                    <a:pt x="4902525" y="974484"/>
                  </a:lnTo>
                  <a:lnTo>
                    <a:pt x="0" y="974484"/>
                  </a:lnTo>
                  <a:close/>
                </a:path>
              </a:pathLst>
            </a:custGeom>
            <a:solidFill>
              <a:srgbClr val="86C7ED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39285" y="1834637"/>
            <a:ext cx="10292347" cy="6617726"/>
            <a:chOff x="0" y="0"/>
            <a:chExt cx="13723129" cy="8823635"/>
          </a:xfrm>
        </p:grpSpPr>
        <p:grpSp>
          <p:nvGrpSpPr>
            <p:cNvPr id="7" name="Group 7"/>
            <p:cNvGrpSpPr/>
            <p:nvPr/>
          </p:nvGrpSpPr>
          <p:grpSpPr>
            <a:xfrm>
              <a:off x="5017335" y="765863"/>
              <a:ext cx="8705794" cy="7342670"/>
              <a:chOff x="0" y="0"/>
              <a:chExt cx="1721018" cy="145154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721018" cy="1451547"/>
              </a:xfrm>
              <a:custGeom>
                <a:avLst/>
                <a:gdLst/>
                <a:ahLst/>
                <a:cxnLst/>
                <a:rect l="l" t="t" r="r" b="b"/>
                <a:pathLst>
                  <a:path w="1721018" h="1451547">
                    <a:moveTo>
                      <a:pt x="0" y="0"/>
                    </a:moveTo>
                    <a:lnTo>
                      <a:pt x="1721018" y="0"/>
                    </a:lnTo>
                    <a:lnTo>
                      <a:pt x="1721018" y="1451547"/>
                    </a:lnTo>
                    <a:lnTo>
                      <a:pt x="0" y="1451547"/>
                    </a:lnTo>
                    <a:close/>
                  </a:path>
                </a:pathLst>
              </a:custGeom>
              <a:solidFill>
                <a:srgbClr val="86C7ED"/>
              </a:solidFill>
              <a:ln>
                <a:noFill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2657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0"/>
              <a:ext cx="10267503" cy="8823635"/>
              <a:chOff x="0" y="0"/>
              <a:chExt cx="812800" cy="6985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14300" y="-38100"/>
                <a:ext cx="584200" cy="736600"/>
              </a:xfrm>
              <a:prstGeom prst="rect">
                <a:avLst/>
              </a:prstGeom>
            </p:spPr>
            <p:txBody>
              <a:bodyPr lIns="53248" tIns="53248" rIns="53248" bIns="53248" rtlCol="0" anchor="ctr"/>
              <a:lstStyle/>
              <a:p>
                <a:pPr algn="ctr">
                  <a:lnSpc>
                    <a:spcPts val="265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48021" y="518152"/>
              <a:ext cx="9194095" cy="8009895"/>
              <a:chOff x="0" y="0"/>
              <a:chExt cx="6350000" cy="553212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553212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53212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765248" y="749556"/>
              <a:ext cx="8719170" cy="7550408"/>
              <a:chOff x="0" y="0"/>
              <a:chExt cx="4282440" cy="3708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3"/>
                <a:stretch>
                  <a:fillRect t="-7739" b="-7739"/>
                </a:stretch>
              </a:blipFill>
            </p:spPr>
          </p:sp>
        </p:grpSp>
        <p:sp>
          <p:nvSpPr>
            <p:cNvPr id="17" name="AutoShape 17"/>
            <p:cNvSpPr/>
            <p:nvPr/>
          </p:nvSpPr>
          <p:spPr>
            <a:xfrm rot="-3705113">
              <a:off x="7608297" y="6274518"/>
              <a:ext cx="4420068" cy="0"/>
            </a:xfrm>
            <a:prstGeom prst="line">
              <a:avLst/>
            </a:prstGeom>
            <a:ln w="10895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-7186693">
              <a:off x="7557425" y="2433523"/>
              <a:ext cx="4420068" cy="0"/>
            </a:xfrm>
            <a:prstGeom prst="line">
              <a:avLst/>
            </a:prstGeom>
            <a:ln w="10895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0" y="3624844"/>
            <a:ext cx="10046049" cy="305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864"/>
              </a:lnSpc>
            </a:pPr>
            <a:r>
              <a:rPr lang="en-US" sz="10316" spc="257">
                <a:solidFill>
                  <a:srgbClr val="000000"/>
                </a:solidFill>
                <a:latin typeface="Bobby Jones"/>
              </a:rPr>
              <a:t>WATER FILTERING MECHANISM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9844395" y="1182417"/>
            <a:ext cx="1312977" cy="17559994"/>
            <a:chOff x="0" y="0"/>
            <a:chExt cx="3130550" cy="41868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0550" cy="41868551"/>
            </a:xfrm>
            <a:custGeom>
              <a:avLst/>
              <a:gdLst/>
              <a:ahLst/>
              <a:cxnLst/>
              <a:rect l="l" t="t" r="r" b="b"/>
              <a:pathLst>
                <a:path w="3130550" h="41868551">
                  <a:moveTo>
                    <a:pt x="0" y="1123950"/>
                  </a:moveTo>
                  <a:lnTo>
                    <a:pt x="0" y="41868551"/>
                  </a:lnTo>
                  <a:lnTo>
                    <a:pt x="3130550" y="41868551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0" y="9305925"/>
            <a:ext cx="2299566" cy="13129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 l="1527"/>
          <a:stretch>
            <a:fillRect/>
          </a:stretch>
        </p:blipFill>
        <p:spPr>
          <a:xfrm>
            <a:off x="560661" y="188456"/>
            <a:ext cx="6543075" cy="884963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387437" y="2531745"/>
            <a:ext cx="7372247" cy="5118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"/>
              </a:rPr>
              <a:t>Arduino (mega) Board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"/>
              </a:rPr>
              <a:t>GSM Shield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Temperature and PH Sensor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Ultrasonic Sensor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 Bold"/>
              </a:rPr>
              <a:t>Turbidity Sensor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"/>
              </a:rPr>
              <a:t>Buzzer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"/>
              </a:rPr>
              <a:t>LED's</a:t>
            </a:r>
          </a:p>
          <a:p>
            <a:pPr marL="777248" lvl="1" indent="-388624">
              <a:lnSpc>
                <a:spcPts val="5040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nva Sans"/>
              </a:rPr>
              <a:t>LCD Display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800000">
            <a:off x="15449034" y="3837846"/>
            <a:ext cx="310650" cy="21627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301398" y="224154"/>
            <a:ext cx="5685204" cy="804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579"/>
              </a:lnSpc>
              <a:spcBef>
                <a:spcPct val="0"/>
              </a:spcBef>
            </a:pPr>
            <a:r>
              <a:rPr lang="en-US" sz="4699">
                <a:solidFill>
                  <a:srgbClr val="1836B2"/>
                </a:solidFill>
                <a:latin typeface="Fira Sans Medium"/>
              </a:rPr>
              <a:t>Filter Design Stage 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21638" y="9501734"/>
            <a:ext cx="660808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7437" y="1481219"/>
            <a:ext cx="4600575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"/>
              </a:rPr>
              <a:t>Components used,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49034" y="4508501"/>
            <a:ext cx="2533412" cy="6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Sensors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2261553" y="4413240"/>
            <a:ext cx="9822161" cy="6226137"/>
            <a:chOff x="0" y="0"/>
            <a:chExt cx="8474859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673272" y="0"/>
            <a:ext cx="11233880" cy="10287000"/>
            <a:chOff x="0" y="0"/>
            <a:chExt cx="5866582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66582" cy="5372100"/>
            </a:xfrm>
            <a:custGeom>
              <a:avLst/>
              <a:gdLst/>
              <a:ahLst/>
              <a:cxnLst/>
              <a:rect l="l" t="t" r="r" b="b"/>
              <a:pathLst>
                <a:path w="5866582" h="5372100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498" r="19911"/>
          <a:stretch>
            <a:fillRect/>
          </a:stretch>
        </p:blipFill>
        <p:spPr>
          <a:xfrm>
            <a:off x="7350754" y="139813"/>
            <a:ext cx="10727392" cy="83714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2151962" y="8673522"/>
            <a:ext cx="7977769" cy="3601700"/>
            <a:chOff x="0" y="0"/>
            <a:chExt cx="11899207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99207" cy="5372100"/>
            </a:xfrm>
            <a:custGeom>
              <a:avLst/>
              <a:gdLst/>
              <a:ahLst/>
              <a:cxnLst/>
              <a:rect l="l" t="t" r="r" b="b"/>
              <a:pathLst>
                <a:path w="11899207" h="5372100">
                  <a:moveTo>
                    <a:pt x="1034853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348537" y="5372100"/>
                  </a:lnTo>
                  <a:lnTo>
                    <a:pt x="11899207" y="2686050"/>
                  </a:lnTo>
                  <a:lnTo>
                    <a:pt x="1034853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662986" y="3487737"/>
            <a:ext cx="5588664" cy="337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>
                <a:solidFill>
                  <a:srgbClr val="FFFFFF"/>
                </a:solidFill>
                <a:latin typeface="Fira Sans Medium"/>
              </a:rPr>
              <a:t>Machine Learning </a:t>
            </a:r>
          </a:p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ira Sans Medium"/>
              </a:rPr>
              <a:t>Algorithm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05701" y="9172575"/>
            <a:ext cx="79169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0542559" y="-4591012"/>
            <a:ext cx="9822161" cy="6226137"/>
            <a:chOff x="0" y="0"/>
            <a:chExt cx="8474859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r="660"/>
          <a:stretch>
            <a:fillRect/>
          </a:stretch>
        </p:blipFill>
        <p:spPr>
          <a:xfrm>
            <a:off x="293469" y="263525"/>
            <a:ext cx="9852931" cy="486564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144" r="3181" b="6650"/>
          <a:stretch>
            <a:fillRect/>
          </a:stretch>
        </p:blipFill>
        <p:spPr>
          <a:xfrm>
            <a:off x="5647067" y="4461537"/>
            <a:ext cx="9790986" cy="559113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1527868" y="2458221"/>
            <a:ext cx="573143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1836B2"/>
                </a:solidFill>
                <a:latin typeface="Canva Sans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02070" y="9172575"/>
            <a:ext cx="46684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12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-3882381" y="8749824"/>
            <a:ext cx="9822161" cy="6226137"/>
            <a:chOff x="0" y="0"/>
            <a:chExt cx="8474859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722296" y="0"/>
            <a:ext cx="10049134" cy="8702097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29893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2151962" y="8673522"/>
            <a:ext cx="7977769" cy="3601700"/>
            <a:chOff x="0" y="0"/>
            <a:chExt cx="11899207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99207" cy="5372100"/>
            </a:xfrm>
            <a:custGeom>
              <a:avLst/>
              <a:gdLst/>
              <a:ahLst/>
              <a:cxnLst/>
              <a:rect l="l" t="t" r="r" b="b"/>
              <a:pathLst>
                <a:path w="11899207" h="5372100">
                  <a:moveTo>
                    <a:pt x="1034853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348537" y="5372100"/>
                  </a:lnTo>
                  <a:lnTo>
                    <a:pt x="11899207" y="2686050"/>
                  </a:lnTo>
                  <a:lnTo>
                    <a:pt x="1034853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33603" y="1228490"/>
            <a:ext cx="801170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Marketing Plan</a:t>
            </a:r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0422781" y="-4456309"/>
            <a:ext cx="4711177" cy="6226137"/>
            <a:chOff x="0" y="0"/>
            <a:chExt cx="4064946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7019150" y="9365113"/>
            <a:ext cx="583049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301122" y="2689595"/>
            <a:ext cx="11735159" cy="5892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560" lvl="1" indent="-411780" algn="just">
              <a:lnSpc>
                <a:spcPts val="5340"/>
              </a:lnSpc>
              <a:buFont typeface="Arial"/>
              <a:buChar char="•"/>
            </a:pPr>
            <a:r>
              <a:rPr lang="en-US" sz="3814" dirty="0">
                <a:solidFill>
                  <a:srgbClr val="000000"/>
                </a:solidFill>
                <a:latin typeface="Canva Sans"/>
              </a:rPr>
              <a:t>A Non Profit Organization </a:t>
            </a:r>
            <a:r>
              <a:rPr lang="en-US" sz="3814" dirty="0" err="1">
                <a:solidFill>
                  <a:srgbClr val="000000"/>
                </a:solidFill>
                <a:latin typeface="Canva Sans"/>
              </a:rPr>
              <a:t>Rebooters</a:t>
            </a:r>
            <a:r>
              <a:rPr lang="en-US" sz="3814" dirty="0">
                <a:solidFill>
                  <a:srgbClr val="000000"/>
                </a:solidFill>
                <a:latin typeface="Canva Sans"/>
              </a:rPr>
              <a:t> (</a:t>
            </a:r>
            <a:r>
              <a:rPr lang="en-US" sz="3814" dirty="0" err="1">
                <a:solidFill>
                  <a:srgbClr val="000000"/>
                </a:solidFill>
                <a:latin typeface="Canva Sans"/>
              </a:rPr>
              <a:t>pvt</a:t>
            </a:r>
            <a:r>
              <a:rPr lang="en-US" sz="3814" dirty="0">
                <a:solidFill>
                  <a:srgbClr val="000000"/>
                </a:solidFill>
                <a:latin typeface="Canva Sans"/>
              </a:rPr>
              <a:t>) Ltd</a:t>
            </a:r>
          </a:p>
          <a:p>
            <a:pPr marL="823560" lvl="1" indent="-411780" algn="just">
              <a:lnSpc>
                <a:spcPts val="5340"/>
              </a:lnSpc>
              <a:buFont typeface="Arial"/>
              <a:buChar char="•"/>
            </a:pPr>
            <a:r>
              <a:rPr lang="en-US" sz="3814" dirty="0">
                <a:solidFill>
                  <a:srgbClr val="000000"/>
                </a:solidFill>
                <a:latin typeface="Canva Sans"/>
              </a:rPr>
              <a:t>Export Plan to Earn $</a:t>
            </a:r>
          </a:p>
          <a:p>
            <a:pPr marL="823560" lvl="1" indent="-411780">
              <a:lnSpc>
                <a:spcPts val="5340"/>
              </a:lnSpc>
              <a:buFont typeface="Arial"/>
              <a:buChar char="•"/>
            </a:pPr>
            <a:r>
              <a:rPr lang="en-US" sz="3814" dirty="0">
                <a:solidFill>
                  <a:srgbClr val="000000"/>
                </a:solidFill>
                <a:latin typeface="Canva Sans"/>
              </a:rPr>
              <a:t>Fund Raising Projects  </a:t>
            </a:r>
            <a:r>
              <a:rPr lang="en-US" sz="3814" dirty="0" err="1">
                <a:solidFill>
                  <a:srgbClr val="000000"/>
                </a:solidFill>
                <a:latin typeface="Canva Sans"/>
              </a:rPr>
              <a:t>Colab</a:t>
            </a:r>
            <a:r>
              <a:rPr lang="en-US" sz="3814" dirty="0">
                <a:solidFill>
                  <a:srgbClr val="000000"/>
                </a:solidFill>
                <a:latin typeface="Canva Sans"/>
              </a:rPr>
              <a:t> with WHO, UNISEF</a:t>
            </a:r>
          </a:p>
          <a:p>
            <a:pPr marL="823560" lvl="1" indent="-411780">
              <a:lnSpc>
                <a:spcPts val="5340"/>
              </a:lnSpc>
              <a:buFont typeface="Arial"/>
              <a:buChar char="•"/>
            </a:pPr>
            <a:r>
              <a:rPr lang="en-US" sz="3814" dirty="0" err="1">
                <a:solidFill>
                  <a:srgbClr val="000000"/>
                </a:solidFill>
                <a:latin typeface="Canva Sans"/>
              </a:rPr>
              <a:t>Underpriviaged</a:t>
            </a:r>
            <a:r>
              <a:rPr lang="en-US" sz="3814" dirty="0">
                <a:solidFill>
                  <a:srgbClr val="000000"/>
                </a:solidFill>
                <a:latin typeface="Canva Sans"/>
              </a:rPr>
              <a:t> unemployment to </a:t>
            </a:r>
            <a:r>
              <a:rPr lang="en-US" sz="3814" dirty="0" err="1">
                <a:solidFill>
                  <a:srgbClr val="000000"/>
                </a:solidFill>
                <a:latin typeface="Canva Sans"/>
              </a:rPr>
              <a:t>employement</a:t>
            </a:r>
            <a:r>
              <a:rPr lang="en-US" sz="3814" dirty="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823560" lvl="1" indent="-411780">
              <a:lnSpc>
                <a:spcPts val="5340"/>
              </a:lnSpc>
              <a:buFont typeface="Arial"/>
              <a:buChar char="•"/>
            </a:pPr>
            <a:r>
              <a:rPr lang="en-US" sz="3814" dirty="0">
                <a:solidFill>
                  <a:srgbClr val="000000"/>
                </a:solidFill>
                <a:latin typeface="Canva Sans Bold"/>
              </a:rPr>
              <a:t>Product Freely given for underprivileged</a:t>
            </a:r>
          </a:p>
          <a:p>
            <a:pPr>
              <a:lnSpc>
                <a:spcPts val="4500"/>
              </a:lnSpc>
            </a:pPr>
            <a:endParaRPr lang="en-US" sz="3814" dirty="0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500"/>
              </a:lnSpc>
            </a:pPr>
            <a:endParaRPr lang="en-US" sz="3814" dirty="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857216" y="173213"/>
            <a:ext cx="11479321" cy="9940575"/>
            <a:chOff x="0" y="0"/>
            <a:chExt cx="4282440" cy="3708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t="-7739" b="-7739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0874610" y="8836237"/>
            <a:ext cx="8520388" cy="6226137"/>
            <a:chOff x="0" y="0"/>
            <a:chExt cx="735164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51650" cy="5372100"/>
            </a:xfrm>
            <a:custGeom>
              <a:avLst/>
              <a:gdLst/>
              <a:ahLst/>
              <a:cxnLst/>
              <a:rect l="l" t="t" r="r" b="b"/>
              <a:pathLst>
                <a:path w="7351650" h="5372100">
                  <a:moveTo>
                    <a:pt x="580097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800979" y="5372100"/>
                  </a:lnTo>
                  <a:lnTo>
                    <a:pt x="7351650" y="2686050"/>
                  </a:lnTo>
                  <a:lnTo>
                    <a:pt x="580097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4742057" y="8401087"/>
            <a:ext cx="6729936" cy="6226137"/>
            <a:chOff x="0" y="0"/>
            <a:chExt cx="5806793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06793" cy="5372100"/>
            </a:xfrm>
            <a:custGeom>
              <a:avLst/>
              <a:gdLst/>
              <a:ahLst/>
              <a:cxnLst/>
              <a:rect l="l" t="t" r="r" b="b"/>
              <a:pathLst>
                <a:path w="5806793" h="5372100">
                  <a:moveTo>
                    <a:pt x="425612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6123" y="5372100"/>
                  </a:lnTo>
                  <a:lnTo>
                    <a:pt x="5806793" y="2686050"/>
                  </a:lnTo>
                  <a:lnTo>
                    <a:pt x="42561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51894" y="2940983"/>
            <a:ext cx="2214034" cy="2214034"/>
            <a:chOff x="0" y="0"/>
            <a:chExt cx="2952046" cy="295204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2952046" cy="295204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144089" y="144094"/>
              <a:ext cx="2663868" cy="2663858"/>
              <a:chOff x="0" y="0"/>
              <a:chExt cx="6350000" cy="63499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8313" r="-8313" b="-55502"/>
                </a:stretch>
              </a:blip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5414582" y="2940983"/>
            <a:ext cx="2214034" cy="2214034"/>
            <a:chOff x="0" y="0"/>
            <a:chExt cx="2952046" cy="2952046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2952046" cy="295204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147754" y="144094"/>
              <a:ext cx="2663868" cy="2663858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8365" r="-8365"/>
                </a:stretch>
              </a:blipFill>
            </p:spPr>
          </p:sp>
        </p:grpSp>
      </p:grpSp>
      <p:grpSp>
        <p:nvGrpSpPr>
          <p:cNvPr id="21" name="Group 21"/>
          <p:cNvGrpSpPr/>
          <p:nvPr/>
        </p:nvGrpSpPr>
        <p:grpSpPr>
          <a:xfrm>
            <a:off x="1865397" y="5891468"/>
            <a:ext cx="2214034" cy="2214034"/>
            <a:chOff x="0" y="0"/>
            <a:chExt cx="2952046" cy="295204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952046" cy="2952046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>
              <a:grpSpLocks noChangeAspect="1"/>
            </p:cNvGrpSpPr>
            <p:nvPr/>
          </p:nvGrpSpPr>
          <p:grpSpPr>
            <a:xfrm>
              <a:off x="143961" y="144094"/>
              <a:ext cx="2663868" cy="2663858"/>
              <a:chOff x="0" y="0"/>
              <a:chExt cx="6350000" cy="63499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1126" r="-21126"/>
                </a:stretch>
              </a:blip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4307565" y="5891468"/>
            <a:ext cx="2214034" cy="2214034"/>
            <a:chOff x="0" y="0"/>
            <a:chExt cx="2952046" cy="2952046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952046" cy="295204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>
              <a:grpSpLocks noChangeAspect="1"/>
            </p:cNvGrpSpPr>
            <p:nvPr/>
          </p:nvGrpSpPr>
          <p:grpSpPr>
            <a:xfrm>
              <a:off x="144089" y="144094"/>
              <a:ext cx="2663868" cy="2663858"/>
              <a:chOff x="0" y="0"/>
              <a:chExt cx="6350000" cy="634997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59404" r="-49097" b="-108503"/>
                </a:stretch>
              </a:blipFill>
            </p:spPr>
          </p:sp>
        </p:grpSp>
      </p:grpSp>
      <p:grpSp>
        <p:nvGrpSpPr>
          <p:cNvPr id="33" name="Group 33"/>
          <p:cNvGrpSpPr/>
          <p:nvPr/>
        </p:nvGrpSpPr>
        <p:grpSpPr>
          <a:xfrm>
            <a:off x="3046727" y="2940983"/>
            <a:ext cx="2214034" cy="2214034"/>
            <a:chOff x="0" y="0"/>
            <a:chExt cx="2952046" cy="2952046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952046" cy="295204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1836B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20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138623" y="144094"/>
              <a:ext cx="2663868" cy="2663858"/>
              <a:chOff x="0" y="0"/>
              <a:chExt cx="6350000" cy="6349975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133" r="-133"/>
                </a:stretch>
              </a:blip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775990" y="5238153"/>
            <a:ext cx="1965841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Canva Sans"/>
              </a:rPr>
              <a:t>Nimshan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anva Sans"/>
              </a:rPr>
              <a:t>Isuranga</a:t>
            </a:r>
            <a:endParaRPr lang="en-US" sz="1800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2972414" y="5238153"/>
            <a:ext cx="2354461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 err="1">
                <a:solidFill>
                  <a:srgbClr val="000000"/>
                </a:solidFill>
                <a:latin typeface="Canva Sans"/>
              </a:rPr>
              <a:t>Gavishka</a:t>
            </a:r>
            <a:r>
              <a:rPr lang="en-US" sz="1800" dirty="0">
                <a:solidFill>
                  <a:srgbClr val="000000"/>
                </a:solidFill>
                <a:latin typeface="Canva Sans"/>
              </a:rPr>
              <a:t> Senanayake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614317" y="5238153"/>
            <a:ext cx="2014299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Dhanuka Sankalpa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900560" y="8209635"/>
            <a:ext cx="2292333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Ravindu Hasarinda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476072" y="8209635"/>
            <a:ext cx="1877020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</a:rPr>
              <a:t>Haritha Chamath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84260" y="1114425"/>
            <a:ext cx="5711990" cy="1254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7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Fira Sans Medium Bold"/>
              </a:rPr>
              <a:t>Thank You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6768286" y="9339309"/>
            <a:ext cx="83391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68161"/>
            <a:ext cx="9216058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1836B2"/>
                </a:solidFill>
                <a:latin typeface="Fira Sans Medium Bold"/>
              </a:rPr>
              <a:t>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8200" y="2300959"/>
            <a:ext cx="17449800" cy="5935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55440" lvl="1" indent="-277720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Potterswithoutborders.com. 2022. [online] Available at: &lt;http://potterswithoutborders.com/wp-content/uploads/2012/08/12.pdf&gt; [Accessed 6 October 2022].</a:t>
            </a:r>
          </a:p>
          <a:p>
            <a:pPr marL="555440" lvl="1" indent="-277720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Clark, P., </a:t>
            </a:r>
            <a:r>
              <a:rPr lang="en-US" sz="2572" dirty="0" err="1">
                <a:solidFill>
                  <a:srgbClr val="000000"/>
                </a:solidFill>
                <a:latin typeface="Fira Sans Light Bold"/>
              </a:rPr>
              <a:t>Pinedo</a:t>
            </a: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, C., </a:t>
            </a:r>
            <a:r>
              <a:rPr lang="en-US" sz="2572" dirty="0" err="1">
                <a:solidFill>
                  <a:srgbClr val="000000"/>
                </a:solidFill>
                <a:latin typeface="Fira Sans Light Bold"/>
              </a:rPr>
              <a:t>Fadus</a:t>
            </a: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, M. and Capuzzi, S., 2022. Slow-sand water filter: Design, implementation, accessibility and sustainability in developing countries.</a:t>
            </a:r>
          </a:p>
          <a:p>
            <a:pPr marL="555440" lvl="1" indent="-277720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Lee, A., Elam, J. and Darling, S., 2022. Membrane materials for water purification: design, development, and application.</a:t>
            </a:r>
          </a:p>
          <a:p>
            <a:pPr marL="555440" lvl="1" indent="-277720">
              <a:lnSpc>
                <a:spcPts val="3601"/>
              </a:lnSpc>
              <a:buFont typeface="Arial"/>
              <a:buChar char="•"/>
            </a:pP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Jestec.taylors.edu.my. 2022. [online] Available at: &lt;https://jestec.taylors.edu.my/Vol%205%20Issue%202%20June%2010/Vol_5(2)_165_175_MOHANAD%20EL-HARBAWI.pdf&gt; [Accessed 6 October 2022].</a:t>
            </a:r>
          </a:p>
          <a:p>
            <a:pPr marL="555440" lvl="1" indent="-277720">
              <a:lnSpc>
                <a:spcPts val="3601"/>
              </a:lnSpc>
              <a:spcBef>
                <a:spcPct val="0"/>
              </a:spcBef>
              <a:buFont typeface="Arial"/>
              <a:buChar char="•"/>
            </a:pPr>
            <a:r>
              <a:rPr lang="en-US" sz="2572" dirty="0">
                <a:solidFill>
                  <a:srgbClr val="000000"/>
                </a:solidFill>
                <a:latin typeface="Fira Sans Light Bold"/>
              </a:rPr>
              <a:t>2022. [online] Available at: &lt;https://www.researchgate.net/publication/326684963_Ceramic_Water_Filters_A_Point-of-Use_Water_Treatment_Technology_to_Remove_Bacteria_from_Drinking_Water_in_Longhai_City_Fujian_Province_China&gt; [Accessed 6 October 2022].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4026"/>
          <a:stretch>
            <a:fillRect/>
          </a:stretch>
        </p:blipFill>
        <p:spPr>
          <a:xfrm>
            <a:off x="10244758" y="8773257"/>
            <a:ext cx="10904544" cy="622613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10800000">
            <a:off x="-1814209" y="8773257"/>
            <a:ext cx="15346761" cy="6226137"/>
            <a:chOff x="0" y="0"/>
            <a:chExt cx="13241651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241651" cy="5372100"/>
            </a:xfrm>
            <a:custGeom>
              <a:avLst/>
              <a:gdLst/>
              <a:ahLst/>
              <a:cxnLst/>
              <a:rect l="l" t="t" r="r" b="b"/>
              <a:pathLst>
                <a:path w="13241651" h="5372100">
                  <a:moveTo>
                    <a:pt x="116909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690981" y="5372100"/>
                  </a:lnTo>
                  <a:lnTo>
                    <a:pt x="13241651" y="2686050"/>
                  </a:lnTo>
                  <a:lnTo>
                    <a:pt x="11690981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016828" y="9366815"/>
            <a:ext cx="585371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2261553" y="4413240"/>
            <a:ext cx="9822161" cy="6226137"/>
            <a:chOff x="0" y="0"/>
            <a:chExt cx="8474859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3673272" y="0"/>
            <a:ext cx="11233880" cy="10287000"/>
            <a:chOff x="0" y="0"/>
            <a:chExt cx="5866582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66582" cy="5372100"/>
            </a:xfrm>
            <a:custGeom>
              <a:avLst/>
              <a:gdLst/>
              <a:ahLst/>
              <a:cxnLst/>
              <a:rect l="l" t="t" r="r" b="b"/>
              <a:pathLst>
                <a:path w="5866582" h="5372100">
                  <a:moveTo>
                    <a:pt x="4315912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315912" y="5372100"/>
                  </a:lnTo>
                  <a:lnTo>
                    <a:pt x="5866582" y="2686050"/>
                  </a:lnTo>
                  <a:lnTo>
                    <a:pt x="4315912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4517727"/>
            <a:ext cx="499291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Fira Sans Medium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00827" y="919745"/>
            <a:ext cx="11148968" cy="1307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Objective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Introduction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Filter Design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Future Improvements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Marketing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Conclusion</a:t>
            </a:r>
          </a:p>
          <a:p>
            <a:pPr marL="1421624" lvl="1" indent="-710812">
              <a:lnSpc>
                <a:spcPts val="9218"/>
              </a:lnSpc>
              <a:buFont typeface="Arial"/>
              <a:buChar char="•"/>
            </a:pPr>
            <a:r>
              <a:rPr lang="en-US" sz="6584">
                <a:solidFill>
                  <a:srgbClr val="1836B2"/>
                </a:solidFill>
                <a:latin typeface="Aileron Regular Bold"/>
              </a:rPr>
              <a:t>Q&amp;A</a:t>
            </a:r>
          </a:p>
          <a:p>
            <a:pPr>
              <a:lnSpc>
                <a:spcPts val="9778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  <a:p>
            <a:pPr algn="ctr">
              <a:lnSpc>
                <a:spcPts val="8231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  <a:p>
            <a:pPr algn="ctr">
              <a:lnSpc>
                <a:spcPts val="5266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  <a:p>
            <a:pPr algn="ctr">
              <a:lnSpc>
                <a:spcPts val="5266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  <a:p>
            <a:pPr algn="ctr">
              <a:lnSpc>
                <a:spcPts val="5266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  <a:p>
            <a:pPr algn="ctr">
              <a:lnSpc>
                <a:spcPts val="5266"/>
              </a:lnSpc>
            </a:pPr>
            <a:endParaRPr lang="en-US" sz="6584">
              <a:solidFill>
                <a:srgbClr val="1836B2"/>
              </a:solidFill>
              <a:latin typeface="Aileron Regula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809503" y="9449331"/>
            <a:ext cx="237053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3125" b="31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0211855" y="-4489092"/>
            <a:ext cx="4711177" cy="6226137"/>
            <a:chOff x="0" y="0"/>
            <a:chExt cx="4064946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106006" y="-4489092"/>
            <a:ext cx="9822161" cy="6226137"/>
            <a:chOff x="0" y="0"/>
            <a:chExt cx="847485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14602740" y="8732788"/>
            <a:ext cx="6729936" cy="6226137"/>
            <a:chOff x="0" y="0"/>
            <a:chExt cx="5806793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806793" cy="5372100"/>
            </a:xfrm>
            <a:custGeom>
              <a:avLst/>
              <a:gdLst/>
              <a:ahLst/>
              <a:cxnLst/>
              <a:rect l="l" t="t" r="r" b="b"/>
              <a:pathLst>
                <a:path w="5806793" h="5372100">
                  <a:moveTo>
                    <a:pt x="425612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6123" y="5372100"/>
                  </a:lnTo>
                  <a:lnTo>
                    <a:pt x="5806793" y="2686050"/>
                  </a:lnTo>
                  <a:lnTo>
                    <a:pt x="425612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025166" y="3955442"/>
            <a:ext cx="16940245" cy="4087164"/>
            <a:chOff x="0" y="0"/>
            <a:chExt cx="22586993" cy="544955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144129"/>
              <a:ext cx="18293631" cy="3305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42"/>
                </a:lnSpc>
              </a:pPr>
              <a:r>
                <a:rPr lang="en-US" sz="3744">
                  <a:solidFill>
                    <a:srgbClr val="FFFFFF"/>
                  </a:solidFill>
                  <a:latin typeface="Fira Sans Light Bold"/>
                </a:rPr>
                <a:t>To contribute to the upliftment  of the </a:t>
              </a:r>
            </a:p>
            <a:p>
              <a:pPr>
                <a:lnSpc>
                  <a:spcPts val="5242"/>
                </a:lnSpc>
              </a:pPr>
              <a:r>
                <a:rPr lang="en-US" sz="3744">
                  <a:solidFill>
                    <a:srgbClr val="FFFFFF"/>
                  </a:solidFill>
                  <a:latin typeface="Fira Sans Light Bold"/>
                </a:rPr>
                <a:t>underprivileged in Sri Lanka and support for</a:t>
              </a:r>
            </a:p>
            <a:p>
              <a:pPr>
                <a:lnSpc>
                  <a:spcPts val="5242"/>
                </a:lnSpc>
              </a:pPr>
              <a:r>
                <a:rPr lang="en-US" sz="3744">
                  <a:solidFill>
                    <a:srgbClr val="FFFFFF"/>
                  </a:solidFill>
                  <a:latin typeface="Fira Sans Light Bold"/>
                </a:rPr>
                <a:t>their well being</a:t>
              </a:r>
            </a:p>
            <a:p>
              <a:pPr marL="0" lvl="0" indent="0">
                <a:lnSpc>
                  <a:spcPts val="4077"/>
                </a:lnSpc>
                <a:spcBef>
                  <a:spcPct val="0"/>
                </a:spcBef>
              </a:pPr>
              <a:endParaRPr lang="en-US" sz="3744">
                <a:solidFill>
                  <a:srgbClr val="FFFFFF"/>
                </a:solidFill>
                <a:latin typeface="Fira Sans Light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6675"/>
              <a:ext cx="22586993" cy="15765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924"/>
                </a:lnSpc>
              </a:pPr>
              <a:r>
                <a:rPr lang="en-US" sz="8113" spc="243">
                  <a:solidFill>
                    <a:srgbClr val="FFFFFF"/>
                  </a:solidFill>
                  <a:latin typeface="Fira Sans Bold Bold"/>
                </a:rPr>
                <a:t>THE OBJECTIVE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766579" y="9172575"/>
            <a:ext cx="250508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4091625" y="1984754"/>
            <a:ext cx="15346761" cy="6226137"/>
            <a:chOff x="0" y="0"/>
            <a:chExt cx="13241651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41651" cy="5372100"/>
            </a:xfrm>
            <a:custGeom>
              <a:avLst/>
              <a:gdLst/>
              <a:ahLst/>
              <a:cxnLst/>
              <a:rect l="l" t="t" r="r" b="b"/>
              <a:pathLst>
                <a:path w="13241651" h="5372100">
                  <a:moveTo>
                    <a:pt x="1169098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1690981" y="5372100"/>
                  </a:lnTo>
                  <a:lnTo>
                    <a:pt x="13241651" y="2686050"/>
                  </a:lnTo>
                  <a:lnTo>
                    <a:pt x="11690981" y="0"/>
                  </a:lnTo>
                  <a:close/>
                </a:path>
              </a:pathLst>
            </a:custGeom>
            <a:solidFill>
              <a:srgbClr val="86C7ED">
                <a:alpha val="83922"/>
              </a:srgbClr>
            </a:solidFill>
          </p:spPr>
        </p:sp>
      </p:grpSp>
      <p:sp>
        <p:nvSpPr>
          <p:cNvPr id="5" name="AutoShape 5"/>
          <p:cNvSpPr/>
          <p:nvPr/>
        </p:nvSpPr>
        <p:spPr>
          <a:xfrm rot="-3682662">
            <a:off x="5934800" y="-342331"/>
            <a:ext cx="16476012" cy="13306163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110280" y="1028700"/>
            <a:ext cx="2695869" cy="2334501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36595" r="-36595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361743" y="3976249"/>
            <a:ext cx="2695869" cy="2334501"/>
            <a:chOff x="0" y="0"/>
            <a:chExt cx="4282440" cy="3708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0041" t="-20624" r="-10599" b="-18691"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5828202" y="7043640"/>
            <a:ext cx="2695869" cy="2334501"/>
            <a:chOff x="0" y="0"/>
            <a:chExt cx="4282440" cy="3708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t="-11737" b="-11737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2029448" y="713845"/>
            <a:ext cx="6258552" cy="2964211"/>
            <a:chOff x="0" y="0"/>
            <a:chExt cx="8344736" cy="395228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38100"/>
              <a:ext cx="8344736" cy="822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70"/>
                </a:lnSpc>
                <a:spcBef>
                  <a:spcPct val="0"/>
                </a:spcBef>
              </a:pPr>
              <a:r>
                <a:rPr lang="en-US" sz="3900" spc="-78">
                  <a:solidFill>
                    <a:srgbClr val="FFFFFF"/>
                  </a:solidFill>
                  <a:latin typeface="Fira Sans Medium"/>
                </a:rPr>
                <a:t>Scope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94992"/>
              <a:ext cx="8344736" cy="285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Fira Sans Light"/>
                </a:rPr>
                <a:t>Uncovering solutions with modern technologies and knowledge for challenges in underprivileged people. 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0333" y="4473574"/>
            <a:ext cx="7276390" cy="133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69"/>
              </a:lnSpc>
              <a:spcBef>
                <a:spcPct val="0"/>
              </a:spcBef>
            </a:pPr>
            <a:r>
              <a:rPr lang="en-US" sz="9336">
                <a:solidFill>
                  <a:srgbClr val="000000"/>
                </a:solidFill>
                <a:latin typeface="Fira Sans Medium Bold"/>
              </a:rPr>
              <a:t>Introduction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568870" y="7562357"/>
            <a:ext cx="6735408" cy="1297068"/>
            <a:chOff x="0" y="0"/>
            <a:chExt cx="8980544" cy="172942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8980544" cy="822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70"/>
                </a:lnSpc>
                <a:spcBef>
                  <a:spcPct val="0"/>
                </a:spcBef>
              </a:pPr>
              <a:r>
                <a:rPr lang="en-US" sz="3900" spc="-78">
                  <a:solidFill>
                    <a:srgbClr val="FFFFFF"/>
                  </a:solidFill>
                  <a:latin typeface="Fira Sans Medium"/>
                </a:rPr>
                <a:t>Solution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43835"/>
              <a:ext cx="8980544" cy="685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Fira Sans Light"/>
                </a:rPr>
                <a:t>The water filtering mechanism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57612" y="4202505"/>
            <a:ext cx="8230388" cy="1881989"/>
            <a:chOff x="0" y="0"/>
            <a:chExt cx="10973851" cy="2509319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10973851" cy="822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5070"/>
                </a:lnSpc>
                <a:spcBef>
                  <a:spcPct val="0"/>
                </a:spcBef>
              </a:pPr>
              <a:r>
                <a:rPr lang="en-US" sz="3900" spc="-78">
                  <a:solidFill>
                    <a:srgbClr val="FFFFFF"/>
                  </a:solidFill>
                  <a:latin typeface="Fira Sans Medium"/>
                </a:rPr>
                <a:t>Problem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099831"/>
              <a:ext cx="10973851" cy="1409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Fira Sans Light"/>
                </a:rPr>
                <a:t>Scarcity of suitable drinking water in Sri Lanka and diseases that occur.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572231" y="2362923"/>
            <a:ext cx="9525" cy="100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endParaRPr/>
          </a:p>
          <a:p>
            <a:pPr algn="ctr">
              <a:lnSpc>
                <a:spcPts val="3920"/>
              </a:lnSpc>
            </a:pPr>
            <a:endParaRPr/>
          </a:p>
        </p:txBody>
      </p:sp>
      <p:sp>
        <p:nvSpPr>
          <p:cNvPr id="23" name="TextBox 23"/>
          <p:cNvSpPr txBox="1"/>
          <p:nvPr/>
        </p:nvSpPr>
        <p:spPr>
          <a:xfrm>
            <a:off x="17511611" y="9292417"/>
            <a:ext cx="261223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7678400" y="-4114800"/>
            <a:ext cx="14704781" cy="10480111"/>
            <a:chOff x="0" y="0"/>
            <a:chExt cx="19606374" cy="1397348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4694" b="4694"/>
            <a:stretch>
              <a:fillRect/>
            </a:stretch>
          </p:blipFill>
          <p:spPr>
            <a:xfrm>
              <a:off x="0" y="0"/>
              <a:ext cx="19606374" cy="6923241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3315" t="1327" r="23315" b="1327"/>
            <a:stretch>
              <a:fillRect/>
            </a:stretch>
          </p:blipFill>
          <p:spPr>
            <a:xfrm>
              <a:off x="0" y="7050241"/>
              <a:ext cx="9739687" cy="6923241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3106" r="3106"/>
            <a:stretch>
              <a:fillRect/>
            </a:stretch>
          </p:blipFill>
          <p:spPr>
            <a:xfrm>
              <a:off x="9866687" y="7050241"/>
              <a:ext cx="9739687" cy="6923241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609063" y="1934967"/>
            <a:ext cx="7051574" cy="6138384"/>
            <a:chOff x="0" y="0"/>
            <a:chExt cx="9402099" cy="8184513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t="7180" b="7180"/>
            <a:stretch>
              <a:fillRect/>
            </a:stretch>
          </p:blipFill>
          <p:spPr>
            <a:xfrm>
              <a:off x="0" y="0"/>
              <a:ext cx="9402099" cy="5371675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6563" b="6563"/>
            <a:stretch>
              <a:fillRect/>
            </a:stretch>
          </p:blipFill>
          <p:spPr>
            <a:xfrm>
              <a:off x="0" y="5498675"/>
              <a:ext cx="4637549" cy="2685838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/>
            <a:srcRect t="5556" b="5556"/>
            <a:stretch>
              <a:fillRect/>
            </a:stretch>
          </p:blipFill>
          <p:spPr>
            <a:xfrm>
              <a:off x="4764549" y="5498675"/>
              <a:ext cx="4637549" cy="268583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 rot="-10800000">
            <a:off x="-1814209" y="8773257"/>
            <a:ext cx="9822161" cy="6226137"/>
            <a:chOff x="0" y="0"/>
            <a:chExt cx="8474859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245370" y="1636713"/>
            <a:ext cx="9733648" cy="6734894"/>
            <a:chOff x="0" y="0"/>
            <a:chExt cx="12978197" cy="8979859"/>
          </a:xfrm>
        </p:grpSpPr>
        <p:sp>
          <p:nvSpPr>
            <p:cNvPr id="14" name="AutoShape 14"/>
            <p:cNvSpPr/>
            <p:nvPr/>
          </p:nvSpPr>
          <p:spPr>
            <a:xfrm>
              <a:off x="0" y="234097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0" y="4264833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18490" y="-28575"/>
              <a:ext cx="12359707" cy="6861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6"/>
                </a:lnSpc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1.8 million people die from gastrointestinal illnesses including cholera (WHO).</a:t>
              </a:r>
            </a:p>
            <a:p>
              <a:pPr>
                <a:lnSpc>
                  <a:spcPts val="4066"/>
                </a:lnSpc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4066"/>
                </a:lnSpc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Chronic kidney disease (CKD) is a major burden on the healthcare system of Sri Lanka.</a:t>
              </a:r>
            </a:p>
            <a:p>
              <a:pPr>
                <a:lnSpc>
                  <a:spcPts val="4066"/>
                </a:lnSpc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4066"/>
                </a:lnSpc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Water-borne illnesses caused by contaminated water sources.</a:t>
              </a:r>
            </a:p>
            <a:p>
              <a:pPr>
                <a:lnSpc>
                  <a:spcPts val="4066"/>
                </a:lnSpc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  <a:p>
              <a:pPr marL="0" lvl="0" indent="0">
                <a:lnSpc>
                  <a:spcPts val="4066"/>
                </a:lnSpc>
                <a:spcBef>
                  <a:spcPct val="0"/>
                </a:spcBef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18490" y="5561345"/>
              <a:ext cx="11282144" cy="341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6"/>
                </a:lnSpc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Anthropogenic activities in Sri Lanka.</a:t>
              </a:r>
            </a:p>
            <a:p>
              <a:pPr>
                <a:lnSpc>
                  <a:spcPts val="4066"/>
                </a:lnSpc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4066"/>
                </a:lnSpc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Agricultural runoff in rural areas.</a:t>
              </a:r>
            </a:p>
            <a:p>
              <a:pPr>
                <a:lnSpc>
                  <a:spcPts val="4066"/>
                </a:lnSpc>
              </a:pPr>
              <a:endParaRPr lang="en-US" sz="3128" spc="-62">
                <a:solidFill>
                  <a:srgbClr val="1836B2"/>
                </a:solidFill>
                <a:latin typeface="Fira Sans Medium"/>
              </a:endParaRPr>
            </a:p>
            <a:p>
              <a:pPr marL="0" lvl="0" indent="0">
                <a:lnSpc>
                  <a:spcPts val="4066"/>
                </a:lnSpc>
                <a:spcBef>
                  <a:spcPct val="0"/>
                </a:spcBef>
              </a:pPr>
              <a:r>
                <a:rPr lang="en-US" sz="3128" spc="-62">
                  <a:solidFill>
                    <a:srgbClr val="1836B2"/>
                  </a:solidFill>
                  <a:latin typeface="Fira Sans Medium"/>
                </a:rPr>
                <a:t>Poor quality of life and economic development.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0" y="2249465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0" y="5771332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0" y="7164387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0" y="8491232"/>
              <a:ext cx="233801" cy="241005"/>
            </a:xfrm>
            <a:prstGeom prst="rect">
              <a:avLst/>
            </a:prstGeom>
            <a:solidFill>
              <a:srgbClr val="A066CB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609063" y="487362"/>
            <a:ext cx="4150623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000000"/>
                </a:solidFill>
                <a:latin typeface="Fira Sans Medium Bold"/>
              </a:rPr>
              <a:t>Problem</a:t>
            </a:r>
          </a:p>
        </p:txBody>
      </p:sp>
      <p:grpSp>
        <p:nvGrpSpPr>
          <p:cNvPr id="23" name="Group 23"/>
          <p:cNvGrpSpPr/>
          <p:nvPr/>
        </p:nvGrpSpPr>
        <p:grpSpPr>
          <a:xfrm rot="-10800000">
            <a:off x="10978537" y="8773257"/>
            <a:ext cx="9144000" cy="5796260"/>
            <a:chOff x="0" y="0"/>
            <a:chExt cx="8474859" cy="53721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6745443" y="9172575"/>
            <a:ext cx="25515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10441831" y="-4456309"/>
            <a:ext cx="4711177" cy="6226137"/>
            <a:chOff x="0" y="0"/>
            <a:chExt cx="4064946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027973" y="-4456309"/>
            <a:ext cx="9822161" cy="6226137"/>
            <a:chOff x="0" y="0"/>
            <a:chExt cx="8474859" cy="53721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id="7" name="AutoShape 7"/>
          <p:cNvSpPr/>
          <p:nvPr/>
        </p:nvSpPr>
        <p:spPr>
          <a:xfrm rot="-5400000">
            <a:off x="4795473" y="5723337"/>
            <a:ext cx="2928223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0564304" y="5723337"/>
            <a:ext cx="2928223" cy="0"/>
          </a:xfrm>
          <a:prstGeom prst="line">
            <a:avLst/>
          </a:prstGeom>
          <a:ln w="47625" cap="rnd">
            <a:solidFill>
              <a:srgbClr val="86C7ED"/>
            </a:solidFill>
            <a:prstDash val="sysDot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 rot="-10800000">
            <a:off x="-2259436" y="8791348"/>
            <a:ext cx="9822161" cy="6226137"/>
            <a:chOff x="0" y="0"/>
            <a:chExt cx="8474859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74859" cy="5372100"/>
            </a:xfrm>
            <a:custGeom>
              <a:avLst/>
              <a:gdLst/>
              <a:ahLst/>
              <a:cxnLst/>
              <a:rect l="l" t="t" r="r" b="b"/>
              <a:pathLst>
                <a:path w="8474859" h="5372100">
                  <a:moveTo>
                    <a:pt x="692418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924189" y="5372100"/>
                  </a:lnTo>
                  <a:lnTo>
                    <a:pt x="8474859" y="2686050"/>
                  </a:lnTo>
                  <a:lnTo>
                    <a:pt x="692418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194433" y="8791348"/>
            <a:ext cx="10748210" cy="1532482"/>
            <a:chOff x="0" y="0"/>
            <a:chExt cx="14330946" cy="2043309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4330946" cy="2043309"/>
              <a:chOff x="0" y="0"/>
              <a:chExt cx="5876101" cy="84118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876101" cy="841184"/>
              </a:xfrm>
              <a:custGeom>
                <a:avLst/>
                <a:gdLst/>
                <a:ahLst/>
                <a:cxnLst/>
                <a:rect l="l" t="t" r="r" b="b"/>
                <a:pathLst>
                  <a:path w="5876101" h="841184">
                    <a:moveTo>
                      <a:pt x="5751641" y="841184"/>
                    </a:moveTo>
                    <a:lnTo>
                      <a:pt x="124460" y="841184"/>
                    </a:lnTo>
                    <a:cubicBezTo>
                      <a:pt x="55880" y="841184"/>
                      <a:pt x="0" y="785304"/>
                      <a:pt x="0" y="71672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751642" y="0"/>
                    </a:lnTo>
                    <a:cubicBezTo>
                      <a:pt x="5820221" y="0"/>
                      <a:pt x="5876101" y="55880"/>
                      <a:pt x="5876101" y="124460"/>
                    </a:cubicBezTo>
                    <a:lnTo>
                      <a:pt x="5876101" y="716724"/>
                    </a:lnTo>
                    <a:cubicBezTo>
                      <a:pt x="5876101" y="785304"/>
                      <a:pt x="5820221" y="841184"/>
                      <a:pt x="5751642" y="841184"/>
                    </a:cubicBezTo>
                    <a:close/>
                  </a:path>
                </a:pathLst>
              </a:custGeom>
              <a:solidFill>
                <a:srgbClr val="EDECED"/>
              </a:solidFill>
            </p:spPr>
          </p:sp>
        </p:grp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423499" y="464819"/>
              <a:ext cx="677329" cy="1064564"/>
            </a:xfrm>
            <a:prstGeom prst="rect">
              <a:avLst/>
            </a:prstGeom>
          </p:spPr>
        </p:pic>
        <p:sp>
          <p:nvSpPr>
            <p:cNvPr id="15" name="TextBox 15"/>
            <p:cNvSpPr txBox="1"/>
            <p:nvPr/>
          </p:nvSpPr>
          <p:spPr>
            <a:xfrm>
              <a:off x="1452182" y="595418"/>
              <a:ext cx="11961188" cy="1127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79"/>
                </a:lnSpc>
              </a:pPr>
              <a:r>
                <a:rPr lang="en-US" sz="2599" spc="25">
                  <a:solidFill>
                    <a:srgbClr val="FF1616"/>
                  </a:solidFill>
                  <a:latin typeface="Fira Sans Light Bold"/>
                </a:rPr>
                <a:t>How our filter differ from already existing alternatives?</a:t>
              </a:r>
            </a:p>
            <a:p>
              <a:pPr algn="l">
                <a:lnSpc>
                  <a:spcPts val="3379"/>
                </a:lnSpc>
              </a:pPr>
              <a:endParaRPr lang="en-US" sz="2599" spc="25">
                <a:solidFill>
                  <a:srgbClr val="FF1616"/>
                </a:solidFill>
                <a:latin typeface="Fira Sans Light Bold"/>
              </a:endParaRP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3514522"/>
            <a:ext cx="4465256" cy="4465256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rcRect t="4133"/>
          <a:stretch>
            <a:fillRect/>
          </a:stretch>
        </p:blipFill>
        <p:spPr>
          <a:xfrm>
            <a:off x="6815104" y="3514522"/>
            <a:ext cx="4657792" cy="446525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rcRect t="3889" b="4198"/>
          <a:stretch>
            <a:fillRect/>
          </a:stretch>
        </p:blipFill>
        <p:spPr>
          <a:xfrm>
            <a:off x="12997897" y="3514522"/>
            <a:ext cx="3941157" cy="446525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28700" y="1068161"/>
            <a:ext cx="7091385" cy="225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1836B2"/>
                </a:solidFill>
                <a:latin typeface="Fira Sans Medium Bold"/>
              </a:rPr>
              <a:t>Existing Alternatives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38380" y="7911034"/>
            <a:ext cx="2690820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60,0000/=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18151" y="7911034"/>
            <a:ext cx="5579269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18,000/=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63374" y="7911034"/>
            <a:ext cx="5579269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20,000/=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9300" y="9196592"/>
            <a:ext cx="27765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-10800000">
            <a:off x="-5897147" y="-4365594"/>
            <a:ext cx="17122663" cy="6226137"/>
            <a:chOff x="0" y="0"/>
            <a:chExt cx="14773953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773954" cy="5372100"/>
            </a:xfrm>
            <a:custGeom>
              <a:avLst/>
              <a:gdLst/>
              <a:ahLst/>
              <a:cxnLst/>
              <a:rect l="l" t="t" r="r" b="b"/>
              <a:pathLst>
                <a:path w="14773954" h="5372100">
                  <a:moveTo>
                    <a:pt x="1322328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3223283" y="5372100"/>
                  </a:lnTo>
                  <a:lnTo>
                    <a:pt x="14773954" y="2686050"/>
                  </a:lnTo>
                  <a:lnTo>
                    <a:pt x="13223283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4329" r="664" b="2688"/>
          <a:stretch>
            <a:fillRect/>
          </a:stretch>
        </p:blipFill>
        <p:spPr>
          <a:xfrm>
            <a:off x="11344717" y="1028700"/>
            <a:ext cx="6943283" cy="9258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 rot="-10800000">
            <a:off x="14939472" y="8750606"/>
            <a:ext cx="8520388" cy="6226137"/>
            <a:chOff x="0" y="0"/>
            <a:chExt cx="7351649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51650" cy="5372100"/>
            </a:xfrm>
            <a:custGeom>
              <a:avLst/>
              <a:gdLst/>
              <a:ahLst/>
              <a:cxnLst/>
              <a:rect l="l" t="t" r="r" b="b"/>
              <a:pathLst>
                <a:path w="7351650" h="5372100">
                  <a:moveTo>
                    <a:pt x="580097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800979" y="5372100"/>
                  </a:lnTo>
                  <a:lnTo>
                    <a:pt x="7351650" y="2686050"/>
                  </a:lnTo>
                  <a:lnTo>
                    <a:pt x="5800979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28700" y="488950"/>
            <a:ext cx="9288757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800"/>
              </a:lnSpc>
              <a:spcBef>
                <a:spcPct val="0"/>
              </a:spcBef>
            </a:pPr>
            <a:r>
              <a:rPr lang="en-US" sz="8000" u="none">
                <a:solidFill>
                  <a:srgbClr val="FFFFFF"/>
                </a:solidFill>
                <a:latin typeface="Fira Sans Medium Bold"/>
              </a:rPr>
              <a:t>Solution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842115" y="2705100"/>
            <a:ext cx="10685061" cy="5905500"/>
            <a:chOff x="0" y="0"/>
            <a:chExt cx="14246747" cy="7873999"/>
          </a:xfrm>
        </p:grpSpPr>
        <p:sp>
          <p:nvSpPr>
            <p:cNvPr id="10" name="AutoShape 10"/>
            <p:cNvSpPr/>
            <p:nvPr/>
          </p:nvSpPr>
          <p:spPr>
            <a:xfrm>
              <a:off x="0" y="483366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1" name="AutoShape 11"/>
            <p:cNvSpPr/>
            <p:nvPr/>
          </p:nvSpPr>
          <p:spPr>
            <a:xfrm>
              <a:off x="99416" y="3432308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61316" y="6698749"/>
              <a:ext cx="224232" cy="231141"/>
            </a:xfrm>
            <a:prstGeom prst="rect">
              <a:avLst/>
            </a:prstGeom>
            <a:solidFill>
              <a:srgbClr val="A066C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696316" y="-38100"/>
              <a:ext cx="13550431" cy="7912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1836B2"/>
                  </a:solidFill>
                  <a:latin typeface="Fira Sans Medium"/>
                </a:rPr>
                <a:t>Our goal is to make the most practical and economical solution to make the filtering mechanism. </a:t>
              </a:r>
            </a:p>
            <a:p>
              <a:pPr>
                <a:lnSpc>
                  <a:spcPts val="3900"/>
                </a:lnSpc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1836B2"/>
                  </a:solidFill>
                  <a:latin typeface="Fira Sans Medium"/>
                </a:rPr>
                <a:t>It is constructed from organic components. </a:t>
              </a:r>
            </a:p>
            <a:p>
              <a:pPr>
                <a:lnSpc>
                  <a:spcPts val="3900"/>
                </a:lnSpc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1836B2"/>
                  </a:solidFill>
                  <a:latin typeface="Fira Sans Medium"/>
                </a:rPr>
                <a:t>There is no way to tell if the water is contaminated </a:t>
              </a:r>
            </a:p>
            <a:p>
              <a:pPr>
                <a:lnSpc>
                  <a:spcPts val="3900"/>
                </a:lnSpc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1836B2"/>
                  </a:solidFill>
                  <a:latin typeface="Fira Sans Medium"/>
                </a:rPr>
                <a:t>Our filter is capable of water quality testing. </a:t>
              </a:r>
            </a:p>
            <a:p>
              <a:pPr>
                <a:lnSpc>
                  <a:spcPts val="3900"/>
                </a:lnSpc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3900"/>
                </a:lnSpc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  <a:p>
              <a:pPr>
                <a:lnSpc>
                  <a:spcPts val="3900"/>
                </a:lnSpc>
              </a:pPr>
              <a:r>
                <a:rPr lang="en-US" sz="3000" spc="-60">
                  <a:solidFill>
                    <a:srgbClr val="1836B2"/>
                  </a:solidFill>
                  <a:latin typeface="Fira Sans Medium"/>
                </a:rPr>
                <a:t>To monitor the parameters, different sensors are used.</a:t>
              </a:r>
            </a:p>
            <a:p>
              <a:pPr marL="0" lvl="0" indent="0">
                <a:lnSpc>
                  <a:spcPts val="3900"/>
                </a:lnSpc>
                <a:spcBef>
                  <a:spcPct val="0"/>
                </a:spcBef>
              </a:pPr>
              <a:endParaRPr lang="en-US" sz="3000" spc="-60">
                <a:solidFill>
                  <a:srgbClr val="1836B2"/>
                </a:solidFill>
                <a:latin typeface="Fira Sans Medium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300" y="9372962"/>
            <a:ext cx="213003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305925"/>
            <a:ext cx="19280880" cy="1312977"/>
            <a:chOff x="0" y="0"/>
            <a:chExt cx="25707840" cy="1750636"/>
          </a:xfrm>
        </p:grpSpPr>
        <p:grpSp>
          <p:nvGrpSpPr>
            <p:cNvPr id="4" name="Group 4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868551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3066088" cy="1750636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l="17721" r="33631"/>
          <a:stretch>
            <a:fillRect/>
          </a:stretch>
        </p:blipFill>
        <p:spPr>
          <a:xfrm>
            <a:off x="1336388" y="2235292"/>
            <a:ext cx="3821722" cy="606836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66842" y="393382"/>
            <a:ext cx="5421613" cy="113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39"/>
              </a:lnSpc>
              <a:spcBef>
                <a:spcPct val="0"/>
              </a:spcBef>
            </a:pPr>
            <a:r>
              <a:rPr lang="en-US" sz="6599">
                <a:solidFill>
                  <a:srgbClr val="000000"/>
                </a:solidFill>
                <a:latin typeface="Fira Sans Medium"/>
              </a:rPr>
              <a:t>Filter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68365" y="9362973"/>
            <a:ext cx="260866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65450" y="1051134"/>
            <a:ext cx="615893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1836B2"/>
                </a:solidFill>
                <a:latin typeface="Canva Sans"/>
              </a:rPr>
              <a:t>Active Carbon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95424" y="1985199"/>
            <a:ext cx="829022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Absorbent of impurities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98774" y="2684672"/>
            <a:ext cx="1050002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Effective at removing organic compounds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22487" y="3583455"/>
            <a:ext cx="3918049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836B2"/>
                </a:solidFill>
                <a:latin typeface="Canva Sans"/>
              </a:rPr>
              <a:t>Ceramic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55971" y="4670032"/>
            <a:ext cx="7233791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Combination of clay and saw dust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22487" y="5498616"/>
            <a:ext cx="3205014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1836B2"/>
                </a:solidFill>
                <a:latin typeface="Canva Sans"/>
              </a:rPr>
              <a:t>Sand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26200" y="6569468"/>
            <a:ext cx="2988469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Traps bacteria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66468" y="7368933"/>
            <a:ext cx="364433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ctr">
              <a:lnSpc>
                <a:spcPts val="7279"/>
              </a:lnSpc>
              <a:buFont typeface="Arial"/>
              <a:buChar char="•"/>
            </a:pPr>
            <a:r>
              <a:rPr lang="en-US" sz="5199" dirty="0">
                <a:solidFill>
                  <a:srgbClr val="1836B2"/>
                </a:solidFill>
                <a:latin typeface="Canva Sans"/>
              </a:rPr>
              <a:t>Gravel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72400" y="8416763"/>
            <a:ext cx="8671224" cy="574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</a:rPr>
              <a:t>Prevent the water displacing the sand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5000"/>
          </a:blip>
          <a:srcRect t="6896" b="689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305925"/>
            <a:ext cx="19280880" cy="1312977"/>
            <a:chOff x="0" y="0"/>
            <a:chExt cx="25707840" cy="1750636"/>
          </a:xfrm>
        </p:grpSpPr>
        <p:grpSp>
          <p:nvGrpSpPr>
            <p:cNvPr id="4" name="Group 4"/>
            <p:cNvGrpSpPr/>
            <p:nvPr/>
          </p:nvGrpSpPr>
          <p:grpSpPr>
            <a:xfrm rot="5400000">
              <a:off x="13125860" y="-10831345"/>
              <a:ext cx="1750636" cy="23413325"/>
              <a:chOff x="0" y="0"/>
              <a:chExt cx="3130550" cy="418685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3130550" cy="41868551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868551">
                    <a:moveTo>
                      <a:pt x="0" y="1123950"/>
                    </a:moveTo>
                    <a:lnTo>
                      <a:pt x="0" y="41868551"/>
                    </a:lnTo>
                    <a:lnTo>
                      <a:pt x="3130550" y="41868551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34026"/>
            <a:stretch>
              <a:fillRect/>
            </a:stretch>
          </p:blipFill>
          <p:spPr>
            <a:xfrm>
              <a:off x="0" y="0"/>
              <a:ext cx="3066088" cy="1750636"/>
            </a:xfrm>
            <a:prstGeom prst="rect">
              <a:avLst/>
            </a:prstGeom>
          </p:spPr>
        </p:pic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t="177" b="177"/>
          <a:stretch>
            <a:fillRect/>
          </a:stretch>
        </p:blipFill>
        <p:spPr>
          <a:xfrm>
            <a:off x="1981200" y="999719"/>
            <a:ext cx="14006514" cy="826384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96746" y="89647"/>
            <a:ext cx="8293042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836B2"/>
                </a:solidFill>
                <a:latin typeface="Fira Sans Medium"/>
              </a:rPr>
              <a:t>3D animation of the Filter Design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20533" y="9362973"/>
            <a:ext cx="277535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540</Words>
  <Application>Microsoft Office PowerPoint</Application>
  <PresentationFormat>Custom</PresentationFormat>
  <Paragraphs>108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Fira Sans Light Bold</vt:lpstr>
      <vt:lpstr>Fira Sans Light</vt:lpstr>
      <vt:lpstr>Fira Sans Bold Bold</vt:lpstr>
      <vt:lpstr>Arial</vt:lpstr>
      <vt:lpstr>Aileron Regular Bold</vt:lpstr>
      <vt:lpstr>Fira Sans Medium Bold</vt:lpstr>
      <vt:lpstr>Bobby Jones</vt:lpstr>
      <vt:lpstr>Fira Sans Medium</vt:lpstr>
      <vt:lpstr>Canva Sans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Purple Casual Corporate Lean Canvas Business Plan Business Presentation</dc:title>
  <dc:creator>Ravindu Hasarinda</dc:creator>
  <cp:lastModifiedBy>Ravindu Hasarinda</cp:lastModifiedBy>
  <cp:revision>3</cp:revision>
  <dcterms:created xsi:type="dcterms:W3CDTF">2006-08-16T00:00:00Z</dcterms:created>
  <dcterms:modified xsi:type="dcterms:W3CDTF">2022-10-07T17:26:11Z</dcterms:modified>
  <dc:identifier>DAFOPvXxax0</dc:identifier>
</cp:coreProperties>
</file>